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topic, name, university, and state that the talk bridges grammar rules, machine memory structures, and modern systems applications.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core dilemma: higher expressive power gives flexibility but destroys algorithmic efficiency and creates security vulnerabilities.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through the four research questions and clearly outline the 20-minute pacing.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Emphasize proper strict containment: Type 3 ⊂ Type 2 ⊂ Type 1 ⊂ Type 0. Point out how memory grows at each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Highlight that DFAs and NFAs are equivalent in power. Note why compilers use DFAs for tokenizing: guaranteed O(n) time with zero extra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adversarial logic of the proof: because the loop occurs in the first p characters, y only has zeros. Pumping creates an imbalance between zeros and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through the two phases: pushing on 0, popping on 1. Emphasize that the stack solves counting, but only for nested or mirrored patterns.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takeaway: Nondeterminism adds power at Level 2! Also emphasize that checking ambiguity is undecidable, forcing compiler writers to use deterministic LR grammars.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that because |vwx| &lt;= p, vwx cannot contain a, b, and c at the same time. Pumping breaks the three-way balance. Also mention L3 = {w w} fails for the same reason.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Highlight the permutation rule CB -&gt; BC: it shows how context sensitivity sorts characters. Note that LBAs are decidable because their tape cannot grow past input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separation: CSL is decidable, but the Halting problem is undecidable, proving CSL ⊊ RE. Mention Cantor's diagonal argument showing most languages cannot be computed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summary slide to show the trade-offs: as expressive power increases, membership complexity goes from O(n) to undecidable, and decision problems collapse.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how compilers directly implement the hierarchy. Emphasize why compilers don't use LBAs: PSPACE is too slow, so they use symbol tables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LangSec thesis: complex inputs make verification undecidable. Hackers exploit this to create weird machines. Solution: constrain protocols to Type 3 or DCFL.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that RNA pseudoknots and Swiss-German verbs are both cross-serial languages. Mildly Context-Sensitive Grammars (like TAG) bridge the gap without PSPACE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formal language theory to current AI. Explain that Transformers lack an explicit stack or tape, so they fail to generalize counting beyond training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Deliver the concluding synthesis: memory access dictates computing power. Outline the three major frontiers: verified LangSec, the LBA open problem, and neuro-symbolic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Invite questions. Refer to the four defense answers if asked about nondeterminism, complementation, compilers, or computability bounds.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731520"/>
            <a:ext cx="10728655" cy="5394960"/>
          </a:xfrm>
          <a:prstGeom prst="roundRect">
            <a:avLst/>
          </a:prstGeom>
          <a:solidFill>
            <a:srgbClr val="0C1C36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188720"/>
            <a:ext cx="9418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59E0B"/>
                </a:solidFill>
                <a:latin typeface="Calibri"/>
              </a:defRPr>
            </a:pPr>
            <a:r>
              <a:t>MSc RESEARCH SEMINAR  •  TOPIC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645920"/>
            <a:ext cx="94183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t>The Chomsky Hierarchy &amp; The Relative Power of Formal Language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20040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2E1F5"/>
                </a:solidFill>
                <a:latin typeface="Calibri"/>
              </a:defRPr>
            </a:pPr>
            <a:r>
              <a:t>Theoretical Foundations, Automata Architectures, Decidability Boundaries &amp; Contemporary Applications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3931920"/>
            <a:ext cx="9418320" cy="1645920"/>
          </a:xfrm>
          <a:prstGeom prst="roundRect">
            <a:avLst/>
          </a:prstGeom>
          <a:solidFill>
            <a:srgbClr val="122A50"/>
          </a:solidFill>
          <a:ln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45920" y="4069080"/>
            <a:ext cx="88696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Calibri"/>
              </a:defRPr>
            </a:pPr>
            <a:r>
              <a:t>Presenter: Jeff Tarimo | MSc Computer Science</a:t>
            </a:r>
          </a:p>
          <a:p>
            <a:pPr>
              <a:defRPr sz="1100">
                <a:solidFill>
                  <a:srgbClr val="DCE6F5"/>
                </a:solidFill>
                <a:latin typeface="Calibri"/>
              </a:defRPr>
            </a:pPr>
            <a:r>
              <a:t>Unit: Advanced Theory of Computation (Computability &amp; Formal Models) | Zetech University</a:t>
            </a:r>
          </a:p>
          <a:p>
            <a:pPr>
              <a:defRPr sz="1050" i="1">
                <a:solidFill>
                  <a:srgbClr val="F59E0B"/>
                </a:solidFill>
                <a:latin typeface="Calibri"/>
              </a:defRPr>
            </a:pPr>
            <a:r>
              <a:t>Seminar Structure: 20-Minute Presentation + 10-Minute Academic Q&amp;A Discussion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1: 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1. Research Motivation &amp; Core Dilemma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2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CORE THEORETICAL MOTIVATION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Grammar–Automata Duality: Generative rewrite rules match physical machine architectures.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Topology Governs Power: Finite states vs Stack vs Bounded Tape vs Infinite Tape.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Rigorous Separation: Mathematical proof of strict proper containment between language tiers.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Decidability Spectrum: Tracing the boundary where mechanical verification breaks down.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PRACTICAL ENGINEERING PROBLEM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Expressiveness vs Tractability: Complexity scales sharply: O(n) → O(n³) → PSPACE → Undecidable.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 Security Threat (LangSec): Ad-hoc parsers for complex inputs produce exploitable 'weird machines'.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Compiler Design Challenge: Practical languages require context-sensitivity without exponential blowup.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Modern AI Benchmark: Measuring whether Large Language Models (LLMs) possess true formal reasoning.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1: 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2. Guiding Research Questions &amp; Roadmap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3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FOUR GUIDING RESEARCH QUESTIONS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RQ1 (Architectural Delineation): How does memory access structure determine automata power?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RQ2 (Mathematical Separation): How do pumping lemmas prove strict proper containment?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RQ3 (Decidability &amp; Complexity): Where do decidability and tractability collapse?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RQ4 (Real-World Applications): How does the hierarchy govern compilers, LangSec, and AI?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20-MINUTE PRESENTATION ROADMAP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Part 1: Theoretical Foundations [4 Mins] — Grammar forms &amp; machine memory topologies.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Part 2: Technical Separations &amp; Proofs [6 Mins] — Pumping lemmas for 0ⁿ1ⁿ, aⁿbⁿcⁿ, &amp; LBA bounds.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Part 3: Contemporary Applications [4 Mins] — Compiler pipelines, LangSec vulnerabilities, &amp; AI limits.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Part 4: Critical Discussion &amp; Conclusion [4 Mins] — Engineering compromises &amp; future frontiers.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Academic Defense: Class &amp; Lecturer Q&amp;A [10 Mins].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2: THEORETICAL FOUNDATIONS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3. The Four Tiers of the Chomsky Hierarchy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4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228600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TYPE 3: REGULAR LANGUAGES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Production Rule: A → aB  or  A → a  (Right/Left Linear)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Abstract Machine: Finite State Automata (DFA / NFA)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Model: Finite internal states (O(1) memory, no auxiliary store)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Canonical Example: Tokens, identifiers, regex patterns, (ab)*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228600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TYPE 2: CONTEXT-FREE LANGUAGES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Production Rule: A → α  (Single non-terminal on left)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Abstract Machine: Pushdown Automata (NPDA / DPDA)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Model: Unbounded Last-In-First-Out (LIFO) Stack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Canonical Example: Nested brackets, balanced blocks, {0ⁿ1ⁿ}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840480"/>
            <a:ext cx="5212080" cy="228600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397764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TYPE 1: CONTEXT-SENSITIVE LANGUAGES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389120"/>
            <a:ext cx="4754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Production Rule: αAβ → αγβ  with  |α| ≤ |β|  (Non-contracting)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Abstract Machine: Linear Bounded Automata (LBA)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Model: Tape strictly bounded to input size (k · n cells)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Canonical Example: Cross-serial matching, type agreement, {aⁿbⁿcⁿ}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840480"/>
            <a:ext cx="5212080" cy="228600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397764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TYPE 0: UNRESTRICTED LANGUAGES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4389120"/>
            <a:ext cx="47548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Production Rule: α → β  (Arbitrary string rewriting, no restrictions)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Abstract Machine: Turing Machine (TM)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Model: Infinite, two-way read/write tape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Canonical Example: Halting problem A_TM, universal computation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2: THEORETICAL FOUNDATIONS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4. Level 3: Regular Languages &amp; Finite State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5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MACHINE SPECIFICATIONS &amp; EQUIVALENCE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Formal DFA: 5-tuple M = (Q, Σ, δ, q₀, F)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Deterministic Transition: δ : Q × Σ → Q (exactly one next state)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Rabin-Scott Equivalence (1959): DFA ≡ NFA in computational reach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Powerset Construction: NFA converted to DFA with at most 2^|Q| states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Operational Speed: Linear O(n) recognition time, strictly single-pass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CAPABILITIES &amp; ARCHITECTURAL LIMITS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Zero Auxiliary Memory: Only remembers current state index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Complete Decidability: Membership, emptiness, equivalence all 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Hardware Friendly: Trivial logic implementation in ASIC / FPGA gates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Fundamental Limit: Cannot count arbitrarily high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Failure Example: Cannot verify balanced parentheses or {0ⁿ1ⁿ}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5. Separation: Level 3 vs Level 2 (Non-Regularity Proof)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6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PUMPING LEMMA FOR REGULAR LANGUAGES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Pigeonhole Basis: In a p-state DFA, any string |s| ≥ p must repeat a state.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Formal Partition: String decomposed into s = xyz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1: |y| &gt; 0 (non-empty repeating loop)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2: |xy| ≤ p (loop occurs within the first p characters)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3: ∀ i ≥ 0,  x y^i z ∈ L  (invariance under repetition)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PROOF: L₁ = {0ⁿ 1ⁿ | N ≥ 1} ∉ REG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1: Assume L₁ is regular with pumping length 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2: Choose test string s = 0^p 1^p ∈ L₁ (Length 2p ≥ p).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3: Since |xy| ≤ p, y consists exclusively of 0's (y = 0^m, m &gt; 0).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4: Pump with i = 2: s' = x y² z = 0^(p+m) 1^p.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5: Since m &gt; 0, count of 0's (p+m) ≠ count of 1's (p) ⇒ s' ∉ L₁.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Conclusion: Contradiction! L₁ is not regular ⇒ REG ⊊ CFL.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6. Level 2: Context-Free Languages &amp; Pushdown Automata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7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PDA ARCHITECTURE &amp; GRAMMAR FOR L₁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Formal 7-Tuple: M = (Q, Σ, Γ, δ, q₀, z₀, F)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Stack Alphabet Γ: Storage symbols placed on auxiliary store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Bottom Marker z₀: Detects when the stack is empty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Context-Free Grammar: S → 0S1 | 01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Sample Derivation: S ⇒ 0S1 ⇒ 00S11 ⇒ 000111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DPDA OPERATION FOR L₁ = {0ⁿ 1ⁿ}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State q₀: Read first '0', push marker X onto stack above z₀.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State q₁ (Push): For each additional '0', push another X.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State Shift: On reading first '1', switch to state q₂ and pop one X.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State q₂ (Pop): For each subsequent '1', pop one X.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Acceptance: Input ends and stack exposes z₀ ⇒ Transition to q_accept.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Bottleneck: Stack access is strictly LIFO (top symbol only).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7. Determinism Collapse &amp; Ambiguity at Level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8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THE DETERMINISM SPLIT: DPDA VS NPDA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 Breaks Down: DPDA ⊊ NPDA (unlike finite automata).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Deterministic CFLs (DCFL): Unambiguous syntax (e.g., 0ⁿ1ⁿ, code blocks).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Nondeterministic CFLs: Palindromes {w w^R} require guessing the string midpoint.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Complementation Difference: DCFL is closed under complement; general CFL is NOT.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Parsing Cost: DPDA parses in O(n) time; general NPDA requires O(n³) time.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AMBIGUITY &amp; DECIDABILITY BOUNDARIES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 Ambiguity: A string produces two or more distinct parse trees.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Undecidability Theorem: Testing if an arbitrary CFG is ambiguous is undecidable.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Inherently Ambiguous CFLs: Languages where EVERY valid grammar is ambiguous.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Compiler Consequence: Syntax is strictly restricted to deterministic LR(k) / LL(k).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Tooling Foundation: Basis of modern parser generators (Yacc, Bison, ANTLR).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8. Separation: Level 2 vs Level 1 (Non-CFL Proof)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9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PUMPING LEMMA FOR CONTEXT-FREE LANGUAGES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Parse Tree Basis: Deep derivation trees force repeating non-terminals.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Formal Partition: String divided into s = uvwxy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1: |vx| ≥ 1 (at least one pumped substring is non-empty)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2: |vwx| ≤ p (the pumped segment is localized within length p)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Condition 3: ∀ i ≥ 0,  u v^i w x^i y ∈ L  (simultaneous pumping)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PROOF: L₂ = {Aⁿ Bⁿ Cⁿ | N ≥ 1} ∉ CFL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1: Assume L₂ is context-free with pumping length 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2: Choose test string s = a^p b^p c^p ∈ L₂ (Length 3p).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3: Since |vwx| ≤ p, vwx can span at most two symbol types.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4: Pumping i = 2 increases at most two symbol types; third remains at 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Step 5: Symbol counts cannot remain equal ⇒ u v² w x² y ∉ L₂.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Conclusion: Contradiction! Stack cannot match 3 independent counts ⇒ CFL ⊊ CSL.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9. Level 1: Context-Sensitive Languages &amp; LBAs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10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CONTEXT-SENSITIVE GRAMMAR (CSG) FOR L₂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Non-Contracting Rule: |α| ≤ |β| for all productions α → β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Count Generation: S → aSBC | aBC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Context Sorting: CB → BC (swaps non-terminals horizontally)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Terminal Conversion: aB → ab,  bB → bb,  bC → bc,  cC → cc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Derivation: S ⇒ aSBC ⇒ aaBCBC ⇒ aaBBCC ⇒ aabBCC ⇒ aabbcc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Core Mechanism: Symbols communicate context across neighbors.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LINEAR BOUNDED AUTOMATON (LBA)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Machine Model: Turing Machine with tape bounded to input length (k · n).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Kuroda's Theorem (1964): LBAs recognize exactly Type 1 CSLs.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Decidability: CSL is strictly decidable (max configurations ≤ |Q| · n · |Γ|^n).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Immerman-Szelepcsényi (1987): CSL is closed under complementation.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Open Problem: Is DLBA = NLBA? (Equivalent to DSPACE(n) =? NSPACE(n)).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10. Level 0: Turing Machines &amp; Computability Limits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11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TYPE 0 UNRESTRICTED COMPUTATION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Production Rules: α → β with no length restrictions (contracting allowed).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Machine Architecture: Infinite two-way read/write tape.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Church-Turing Thesis: Universal model of mechanical computation.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Equivalence: Deterministic TM ≡ Nondeterministic TM ≡ Multi-Tape TM.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Universal TM: Single machine capable of simulating any other TM.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SEPARATION &amp; COMPUTABILITY BOUNDARIES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Separating CSL vs RE: Halting problem A_TM is Type 0 but NOT Type 1.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Why? All CSLs are decidable; A_TM is provably undecidable.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Decidable vs Recognizable: Decidable always halts; Recognizable may loop.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Beyond Level 0: Non-RE languages exist (Diagonalization L_d, ¬A_TM).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Cardinality Argument: Countable Turing Machines (ℵ₀) vs Uncountable Languages (2^ℵ₀).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3: TECHNICAL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11. Grand Comparative Matrix across All Four Tiers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12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24688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TYPE 3: REGULAR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2011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Grammar: A → aB | a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Automaton: DFA / NFA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Memory: O(1) States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Determinism: DFA ≡ NFA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Membership: O(n) Linear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Emptiness: 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Equivalence: 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Closure: ∪, ∩, *, Comp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371600"/>
            <a:ext cx="24688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5087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TYPE 2: CONTEXT-FREE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1920240"/>
            <a:ext cx="2011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Grammar: A → α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Automaton: Pushdown (NPDA)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Memory: LIFO Stack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Determinism: DPDA ⊊ NPDA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Membership: O(n³) / O(n) LR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Emptiness: 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Closure: ∪, *, Concat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371600"/>
            <a:ext cx="24688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15087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TYPE 1: CONTEXT-SENSITIVE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1920240"/>
            <a:ext cx="2011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Grammar: |α| ≤ |β|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Automaton: Linear Bounded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Memory: Tape k · n cells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Determinism: DLBA =? NLBA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Membership: PSPACE-Complete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Emptiness: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Closure: ∪, ∩, *, Comp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0" y="1371600"/>
            <a:ext cx="24688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89720" y="15087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TYPE 0: UNRESTRICTED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9720" y="1920240"/>
            <a:ext cx="2011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Grammar: α → β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Automaton: Turing Machine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Memory: Infinite Tape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Determinism: DTM ≡ NTM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Membership: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Emptiness: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Equivalence: Undecidable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Closure: ∪, ∩, *, Concat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4: APPLICATIONS &amp; IMPLICATIONS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12. Compiler Architecture: Pipeline Realization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13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FRONT-END COMPILER PIPELINE MAPPING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Phase 1: Lexical Analysis (Type 3 / DFA): Scans characters into tokens in O(n) time and O(1) memory (Flex).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Phase 2: Syntactic Analysis (Type 2 / DPDA): Parses tokens into Abstract Syntax Trees in O(n) time via LR(k) (Bison).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Phase 3: Semantic Analysis (Type 1 / Context): Checks types, scoping, and declarations using Symbol Tables.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Phase 4: Code Generation (Type 0 / TM): Generates assembly bytecode executing in a Turing-complete runtime.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PRACTICAL ENGINEERING COMPROMISES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Non-CFL Language Rules: 'Variable declaration before use' is mathematically {w w}, which is NOT context-free.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Bypassing PSPACE Cost: General LBA parsing is PSPACE-complete. Compilers use symbol tables to check context in linear time.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 C/C++ 'Lexer Hack': (T)*x is ambiguous (cast vs multiplication); lexer queries symbol table, breaking pure layering.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Indentation Stacks: Python handles whitespace blocks by augmenting the lexer with an INDENT/DEDENT stack.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4: APPLICATIONS &amp; IMPLICATIONS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13. Language-Theoretic Security (LangSec) &amp; Protocols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14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ROOT CAUSE OF SYSTEM VULNERABILITIES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 LangSec Thesis: Most cyber attacks exploit ad-hoc parsers handling overly complex input formats.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 'Turing Trap': Protocols with context-sensitive or Turing-complete inputs make input safety undecidable.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 'Weird Machine': Malicious inputs steer parser execution into unintended states, forming an ad-hoc interpreter.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Attacker Input as Code: The exploit payload becomes executable program code (e.g., Heartbleed, SQLi, XXE, Deserialization RCE).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Parser Differentials: Different implementations parsing ambiguous grammars create authentication bypasses.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FORMAL LANGUAGE SECURITY PRINCIPLES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Principle 1: Restrict input specifications strictly to Type 3 or deterministic Type 2 (DCFL).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Principle 2: Input verification must be completely decidable in linear O(n) time BEFORE execution.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Principle 3: Eliminate Turing-complete serialization formats (e.g., complex XML entities, raw Java objects).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Principle 4: Generate parsers automatically from formal, verified grammar specifications.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Result: Eliminates the 'weird machine' by mathematical design.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4: APPLICATIONS &amp; IMPLICATIONS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14. Cross-Disciplinary Applications: Biology &amp; Linguistics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15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COMPUTATIONAL BIOLOGY: RNA FOLDING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RNA Secondary Structure: Single-stranded RNA folds via base pairing (A-U, G-C).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Nested Hairpins (Type 2 / CFL): Standard stem-loops exhibit palindromic symmetry ({w w^R}).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RNA Pseudoknots (Type 1 / Non-CFL): Crossing base pairs form cross-dependencies ({aⁿ bᵐ aⁿ bᵐ}).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Computational Problem: General CSL recognition is PSPACE-complete (intractable).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Bioinformatics Solution: Mildly Context-Sensitive Grammars (TAG) parse pseudoknots in polynomial time O(n⁶).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LINGUISTICS: NATURAL LANGUAGE BOUNDARIES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Chomsky's Original Goal: Formalizing human linguistic syntax.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Beyond Context-Free: Shieber (1985) proved Swiss-German contains cross-serial verb dependencies.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Mildly Context-Sensitive Class: Tree-Adjoining Grammars (TAG) and Combinatory Categorial Grammars (CCG).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Key Advantage: Captures cross-serial dependencies while remaining efficiently parsable in O(n⁶) time.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Takeaway: Provides the missing sweet spot between CFL and full CSL.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4: APPLICATIONS &amp; IMPLICATIONS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15. Modern AI: Benchmarking LLMs via Formal Automata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16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EVALUATING TRANSFORMERS ON FORMAL TASKS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Diagnostic Yardstick: Researchers test Transformers on Chomsky language recognition (Delétang et al., ICLR 2023).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Theoretical Bound: Standard soft-attention Transformers belong to circuit complexity class TC⁰.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Failure on Level 2/1 Tasks: Transformers fail to generalize on 0ⁿ1ⁿ and aⁿbⁿcⁿ beyond training sequence lengths.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Missing Architectural Primitive: Lack of explicit recursive stack or tape prevents exact counting.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Empirical Proof: Models augmented with neural stacks/tapes dramatically outperform standard attention.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KEY INSIGHTS FOR AI REASONING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Fluency ≠ Algorithmic Reasoning: Statistical surface text generation does not guarantee formal correctness.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Length Extrapolation Failure: An LLM trained on length N breaks down when tested on length 2N.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Explaining Hallucinations: Formal automata limits explain why LLMs struggle with multi-step math and nested logic.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Grammar-Constrained Decoding: Enforcing strict CFG / JSON schemas at inference time eliminates syntax errors.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Enduring Value: 70-year-old automata theory provides the exact diagnostic tools for 21st-century AI.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5: CONCLUSIONS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16. Conclusions &amp; Future Research Directions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17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SUMMARY OF KEY CONTRIBUTIONS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Memory Architecture Dictates Reach: REG ⊊ CFL ⊊ CSL ⊊ RE follows directly from storage access topology.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Rigorous Separation: Proved via Pumping Lemmas (0ⁿ1ⁿ ∉ REG, aⁿbⁿcⁿ ∉ CFL) and Halting Problem (A_TM ∉ CSL).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Complexity Boundary: Trades linear speed O(n) for expressivity, ending in undecidability.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Universal Impact: Underpins compiler front-ends, LangSec protocol defense, RNA biology, and AI diagnostics.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PROMISING FUTURE RESEARCH FRONTIERS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1. Verified LangSec Synthesis: Auto-generating provably bug-free parsers using proof assistants (Coq / Lean).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2. Resolving the LBA Open Problem: Solving whether DSPACE(n) =? NSPACE(n) (DLBA =? NLBA).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3. Neuro-Symbolic Hybrid Models: Augmenting neural networks with formal automata memory for robust reasoning.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4. Schema-Constrained Generation: Forcing formal grammar validation on generative AI outputs.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930"/>
          </a:solidFill>
          <a:ln>
            <a:solidFill>
              <a:srgbClr val="0B1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51560"/>
            <a:ext cx="12191695" cy="54864"/>
          </a:xfrm>
          <a:prstGeom prst="rect">
            <a:avLst/>
          </a:prstGeom>
          <a:solidFill>
            <a:srgbClr val="F59E0B"/>
          </a:solidFill>
          <a:ln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38BDF8"/>
                </a:solidFill>
                <a:latin typeface="Calibri"/>
              </a:defRPr>
            </a:pPr>
            <a:r>
              <a:t>SECTION 5: CONCLUSIONS &amp; Q&amp;A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Calibri"/>
              </a:defRPr>
            </a:pPr>
            <a:r>
              <a:t>17. References &amp; Academic Defense Prompts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CA3AF"/>
                </a:solidFill>
                <a:latin typeface="Calibri"/>
              </a:defRPr>
            </a:pPr>
            <a:r>
              <a:t>Jeff Tarimo | Topic 3: The Chomsky Hierarchy | Zetech University                                                                     Slide 18 of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2D69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Calibri"/>
              </a:defRPr>
            </a:pPr>
            <a:r>
              <a:t>KEY SCHOLARLY REFERENCES (IEEE)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[1] N. Chomsky, 'Three models for description of language,' 1956.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[2] M. Rabin &amp; D. Scott, 'Finite automata &amp; decision problems,' 1959.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[3] S. Y. Kuroda, 'Classes of languages and LBAs,' 1964.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[4] D. E. Knuth, 'Translation of languages from left to right,' 1965.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[5] N. Immerman, 'Nondeterministic space complementation,' 1988.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[6] J. Hopcroft, R. Motwani, J. Ullman, 'Automata Theory,' 2006.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[7] M. Sipser, 'Introduction to Theory of Computation,' 2013.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[8] L. Sassaman, M. Patterson, S. Bratus, 'LangSec approach,' 2013.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[9] G. Delétang et al., 'Neural networks &amp; Chomsky hierarchy,' 2023.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162E52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08760"/>
            <a:ext cx="47548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F59E0B"/>
                </a:solidFill>
                <a:latin typeface="Calibri"/>
              </a:defRPr>
            </a:pPr>
            <a:r>
              <a:t>PREPARED DEFENSE TOPICS FOR Q&amp;A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2024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Q1: Why does nondeterminism add power to PDAs, but NOT FSMs or TMs?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  → Defense: FSMs use powerset state vectors; TMs use tape BFS; but PDAs cannot branch independent stacks on a single stack.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Q2: How does Immerman-Szelepcsényi prove CSL complementation?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  → Defense: Inductive counting of reachable states in O(n) space avoids infinite loops.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Q3: Why don't compilers use true LBAs for context-sensitive checking?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  → Defense: LBA membership is PSPACE-complete; compilers use symbol tables in linear time.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Q4: What separates decidable CSL from undecidable RE?</a:t>
            </a:r>
          </a:p>
          <a:p>
            <a:pPr>
              <a:lnSpc>
                <a:spcPct val="115000"/>
              </a:lnSpc>
              <a:spcAft>
                <a:spcPts val="700"/>
              </a:spcAft>
              <a:defRPr sz="1100">
                <a:solidFill>
                  <a:srgbClr val="F0F4FA"/>
                </a:solidFill>
                <a:latin typeface="Calibri"/>
              </a:defRPr>
            </a:pPr>
            <a:r>
              <a:t>•    → Defense: LBA workspace is strictly bounded by input n; TM tape is unbounded, allowing the Halting Problem.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